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86" r:id="rId2"/>
    <p:sldId id="257" r:id="rId3"/>
    <p:sldId id="292" r:id="rId4"/>
    <p:sldId id="307" r:id="rId5"/>
    <p:sldId id="308" r:id="rId6"/>
    <p:sldId id="258" r:id="rId7"/>
    <p:sldId id="309" r:id="rId8"/>
    <p:sldId id="271"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autoAdjust="0"/>
    <p:restoredTop sz="96702" autoAdjust="0"/>
  </p:normalViewPr>
  <p:slideViewPr>
    <p:cSldViewPr>
      <p:cViewPr varScale="1">
        <p:scale>
          <a:sx n="105" d="100"/>
          <a:sy n="105" d="100"/>
        </p:scale>
        <p:origin x="1296"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36CC75-FDCE-4BBA-A612-0843FAC6C579}" type="datetimeFigureOut">
              <a:rPr lang="en-GB" smtClean="0"/>
              <a:t>29/06/2017</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EE3519-21CD-442A-8F47-A78973074758}" type="slidenum">
              <a:rPr lang="en-GB" smtClean="0"/>
              <a:t>‹N›</a:t>
            </a:fld>
            <a:endParaRPr lang="en-GB"/>
          </a:p>
        </p:txBody>
      </p:sp>
    </p:spTree>
    <p:extLst>
      <p:ext uri="{BB962C8B-B14F-4D97-AF65-F5344CB8AC3E}">
        <p14:creationId xmlns:p14="http://schemas.microsoft.com/office/powerpoint/2010/main" val="379908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F9EE3519-21CD-442A-8F47-A78973074758}" type="slidenum">
              <a:rPr lang="en-GB" smtClean="0"/>
              <a:t>2</a:t>
            </a:fld>
            <a:endParaRPr lang="en-GB"/>
          </a:p>
        </p:txBody>
      </p:sp>
    </p:spTree>
    <p:extLst>
      <p:ext uri="{BB962C8B-B14F-4D97-AF65-F5344CB8AC3E}">
        <p14:creationId xmlns:p14="http://schemas.microsoft.com/office/powerpoint/2010/main" val="33344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GB"/>
          </a:p>
        </p:txBody>
      </p:sp>
      <p:sp>
        <p:nvSpPr>
          <p:cNvPr id="4" name="Datumsplatzhalter 3"/>
          <p:cNvSpPr>
            <a:spLocks noGrp="1"/>
          </p:cNvSpPr>
          <p:nvPr>
            <p:ph type="dt" sz="half" idx="10"/>
          </p:nvPr>
        </p:nvSpPr>
        <p:spPr/>
        <p:txBody>
          <a:bodyPr/>
          <a:lstStyle/>
          <a:p>
            <a:fld id="{EBB7830F-2ADD-4D8A-97B4-B33AAB46818B}" type="datetimeFigureOut">
              <a:rPr lang="en-GB" smtClean="0"/>
              <a:t>29/06/2017</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151576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EBB7830F-2ADD-4D8A-97B4-B33AAB46818B}" type="datetimeFigureOut">
              <a:rPr lang="en-GB" smtClean="0"/>
              <a:t>29/06/2017</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55769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EBB7830F-2ADD-4D8A-97B4-B33AAB46818B}" type="datetimeFigureOut">
              <a:rPr lang="en-GB" smtClean="0"/>
              <a:t>29/06/2017</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173734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EBB7830F-2ADD-4D8A-97B4-B33AAB46818B}" type="datetimeFigureOut">
              <a:rPr lang="en-GB" smtClean="0"/>
              <a:t>29/06/2017</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106010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BB7830F-2ADD-4D8A-97B4-B33AAB46818B}" type="datetimeFigureOut">
              <a:rPr lang="en-GB" smtClean="0"/>
              <a:t>29/06/2017</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221937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p:cNvSpPr>
            <a:spLocks noGrp="1"/>
          </p:cNvSpPr>
          <p:nvPr>
            <p:ph type="dt" sz="half" idx="10"/>
          </p:nvPr>
        </p:nvSpPr>
        <p:spPr/>
        <p:txBody>
          <a:bodyPr/>
          <a:lstStyle/>
          <a:p>
            <a:fld id="{EBB7830F-2ADD-4D8A-97B4-B33AAB46818B}" type="datetimeFigureOut">
              <a:rPr lang="en-GB" smtClean="0"/>
              <a:t>29/06/2017</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152062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p:cNvSpPr>
            <a:spLocks noGrp="1"/>
          </p:cNvSpPr>
          <p:nvPr>
            <p:ph type="dt" sz="half" idx="10"/>
          </p:nvPr>
        </p:nvSpPr>
        <p:spPr/>
        <p:txBody>
          <a:bodyPr/>
          <a:lstStyle/>
          <a:p>
            <a:fld id="{EBB7830F-2ADD-4D8A-97B4-B33AAB46818B}" type="datetimeFigureOut">
              <a:rPr lang="en-GB" smtClean="0"/>
              <a:t>29/06/2017</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228061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Datumsplatzhalter 2"/>
          <p:cNvSpPr>
            <a:spLocks noGrp="1"/>
          </p:cNvSpPr>
          <p:nvPr>
            <p:ph type="dt" sz="half" idx="10"/>
          </p:nvPr>
        </p:nvSpPr>
        <p:spPr/>
        <p:txBody>
          <a:bodyPr/>
          <a:lstStyle/>
          <a:p>
            <a:fld id="{EBB7830F-2ADD-4D8A-97B4-B33AAB46818B}" type="datetimeFigureOut">
              <a:rPr lang="en-GB" smtClean="0"/>
              <a:t>29/06/2017</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3153764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BB7830F-2ADD-4D8A-97B4-B33AAB46818B}" type="datetimeFigureOut">
              <a:rPr lang="en-GB" smtClean="0"/>
              <a:t>29/06/2017</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251657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BB7830F-2ADD-4D8A-97B4-B33AAB46818B}" type="datetimeFigureOut">
              <a:rPr lang="en-GB" smtClean="0"/>
              <a:t>29/06/2017</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162199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BB7830F-2ADD-4D8A-97B4-B33AAB46818B}" type="datetimeFigureOut">
              <a:rPr lang="en-GB" smtClean="0"/>
              <a:t>29/06/2017</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69C0D8-B153-46EC-B74E-B434FA6E1F09}" type="slidenum">
              <a:rPr lang="en-GB" smtClean="0"/>
              <a:t>‹N›</a:t>
            </a:fld>
            <a:endParaRPr lang="en-GB"/>
          </a:p>
        </p:txBody>
      </p:sp>
    </p:spTree>
    <p:extLst>
      <p:ext uri="{BB962C8B-B14F-4D97-AF65-F5344CB8AC3E}">
        <p14:creationId xmlns:p14="http://schemas.microsoft.com/office/powerpoint/2010/main" val="414973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en-GB"/>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7830F-2ADD-4D8A-97B4-B33AAB46818B}" type="datetimeFigureOut">
              <a:rPr lang="en-GB" smtClean="0"/>
              <a:t>29/06/2017</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9C0D8-B153-46EC-B74E-B434FA6E1F09}" type="slidenum">
              <a:rPr lang="en-GB" smtClean="0"/>
              <a:t>‹N›</a:t>
            </a:fld>
            <a:endParaRPr lang="en-GB"/>
          </a:p>
        </p:txBody>
      </p:sp>
    </p:spTree>
    <p:extLst>
      <p:ext uri="{BB962C8B-B14F-4D97-AF65-F5344CB8AC3E}">
        <p14:creationId xmlns:p14="http://schemas.microsoft.com/office/powerpoint/2010/main" val="2998716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ath-games.e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68815" cy="6858000"/>
          </a:xfrm>
        </p:spPr>
      </p:pic>
    </p:spTree>
    <p:extLst>
      <p:ext uri="{BB962C8B-B14F-4D97-AF65-F5344CB8AC3E}">
        <p14:creationId xmlns:p14="http://schemas.microsoft.com/office/powerpoint/2010/main" val="3726272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42846" y="270932"/>
            <a:ext cx="7200800" cy="576878"/>
          </a:xfrm>
        </p:spPr>
        <p:txBody>
          <a:bodyPr>
            <a:normAutofit lnSpcReduction="10000"/>
          </a:bodyPr>
          <a:lstStyle/>
          <a:p>
            <a:pPr marL="0" indent="0">
              <a:buNone/>
            </a:pPr>
            <a:r>
              <a:rPr lang="en-US" dirty="0"/>
              <a:t>7.3 </a:t>
            </a:r>
            <a:r>
              <a:rPr lang="en-US" dirty="0" smtClean="0"/>
              <a:t>Steal the Pile </a:t>
            </a:r>
            <a:r>
              <a:rPr lang="en-US" dirty="0"/>
              <a:t>(</a:t>
            </a:r>
            <a:r>
              <a:rPr lang="en-US" dirty="0" smtClean="0"/>
              <a:t>Card Game) </a:t>
            </a:r>
            <a:endParaRPr lang="en-GB" dirty="0"/>
          </a:p>
        </p:txBody>
      </p:sp>
      <p:sp>
        <p:nvSpPr>
          <p:cNvPr id="2" name="Rechteck 1"/>
          <p:cNvSpPr/>
          <p:nvPr/>
        </p:nvSpPr>
        <p:spPr>
          <a:xfrm>
            <a:off x="179512" y="1484784"/>
            <a:ext cx="7560840" cy="4154984"/>
          </a:xfrm>
          <a:prstGeom prst="rect">
            <a:avLst/>
          </a:prstGeom>
        </p:spPr>
        <p:txBody>
          <a:bodyPr wrap="square">
            <a:spAutoFit/>
          </a:bodyPr>
          <a:lstStyle/>
          <a:p>
            <a:r>
              <a:rPr lang="en-GB" sz="2400" b="1" dirty="0"/>
              <a:t>Aims:</a:t>
            </a:r>
            <a:r>
              <a:rPr lang="en-GB" sz="2400" dirty="0"/>
              <a:t> </a:t>
            </a:r>
          </a:p>
          <a:p>
            <a:pPr marL="285750" indent="-285750">
              <a:buFont typeface="Arial" panose="020B0604020202020204" pitchFamily="34" charset="0"/>
              <a:buChar char="•"/>
            </a:pPr>
            <a:r>
              <a:rPr lang="en-GB" sz="2400" dirty="0"/>
              <a:t>Participants should be taught to count reliably up to </a:t>
            </a:r>
            <a:r>
              <a:rPr lang="en-GB" sz="2400" dirty="0" smtClean="0"/>
              <a:t>40.</a:t>
            </a:r>
          </a:p>
          <a:p>
            <a:r>
              <a:rPr lang="en-GB" sz="2400" dirty="0" err="1"/>
              <a:t>P</a:t>
            </a:r>
            <a:r>
              <a:rPr lang="en-GB" sz="2400" dirty="0" err="1" smtClean="0"/>
              <a:t>artecipants</a:t>
            </a:r>
            <a:r>
              <a:rPr lang="en-GB" sz="2400" dirty="0" smtClean="0"/>
              <a:t> learn:</a:t>
            </a:r>
          </a:p>
          <a:p>
            <a:pPr marL="285750" indent="-285750">
              <a:buFont typeface="Arial" panose="020B0604020202020204" pitchFamily="34" charset="0"/>
              <a:buChar char="•"/>
            </a:pPr>
            <a:r>
              <a:rPr lang="en-GB" sz="2400" dirty="0" smtClean="0"/>
              <a:t> to </a:t>
            </a:r>
            <a:r>
              <a:rPr lang="en-GB" sz="2400" dirty="0"/>
              <a:t>o</a:t>
            </a:r>
            <a:r>
              <a:rPr lang="en-GB" sz="2400" dirty="0" smtClean="0"/>
              <a:t>rder </a:t>
            </a:r>
            <a:r>
              <a:rPr lang="en-GB" sz="2400" dirty="0"/>
              <a:t>and compare numbers up to </a:t>
            </a:r>
            <a:r>
              <a:rPr lang="en-GB" sz="2400" dirty="0" smtClean="0"/>
              <a:t>40.</a:t>
            </a:r>
            <a:endParaRPr lang="it-IT" sz="2400" dirty="0"/>
          </a:p>
          <a:p>
            <a:pPr marL="285750" indent="-285750">
              <a:buFont typeface="Arial" panose="020B0604020202020204" pitchFamily="34" charset="0"/>
              <a:buChar char="•"/>
            </a:pPr>
            <a:r>
              <a:rPr lang="en-GB" sz="2400" dirty="0" smtClean="0"/>
              <a:t>Add </a:t>
            </a:r>
            <a:r>
              <a:rPr lang="en-GB" sz="2400" dirty="0"/>
              <a:t>single-digit numbers with totals to </a:t>
            </a:r>
            <a:r>
              <a:rPr lang="en-GB" sz="2400" dirty="0" smtClean="0"/>
              <a:t>10.</a:t>
            </a:r>
            <a:endParaRPr lang="it-IT" sz="2400" dirty="0"/>
          </a:p>
          <a:p>
            <a:pPr marL="285750" indent="-285750">
              <a:buFont typeface="Arial" panose="020B0604020202020204" pitchFamily="34" charset="0"/>
              <a:buChar char="•"/>
            </a:pPr>
            <a:r>
              <a:rPr lang="en-GB" sz="2400" dirty="0" smtClean="0"/>
              <a:t>Develop </a:t>
            </a:r>
            <a:r>
              <a:rPr lang="en-GB" sz="2400" dirty="0"/>
              <a:t>easy strategy skills </a:t>
            </a:r>
            <a:r>
              <a:rPr lang="en-GB" sz="2400" dirty="0" smtClean="0"/>
              <a:t>sort </a:t>
            </a:r>
            <a:r>
              <a:rPr lang="en-GB" sz="2400" dirty="0"/>
              <a:t>and classify objects using a single </a:t>
            </a:r>
            <a:r>
              <a:rPr lang="en-GB" sz="2400" dirty="0" smtClean="0"/>
              <a:t>criterion.</a:t>
            </a:r>
            <a:endParaRPr lang="it-IT" sz="2400" dirty="0"/>
          </a:p>
          <a:p>
            <a:pPr marL="285750" indent="-285750">
              <a:buFont typeface="Arial" panose="020B0604020202020204" pitchFamily="34" charset="0"/>
              <a:buChar char="•"/>
            </a:pPr>
            <a:r>
              <a:rPr lang="en-GB" sz="2400" dirty="0" smtClean="0"/>
              <a:t>Understand probability.</a:t>
            </a:r>
          </a:p>
          <a:p>
            <a:pPr marL="285750" indent="-285750">
              <a:buFont typeface="Arial" panose="020B0604020202020204" pitchFamily="34" charset="0"/>
              <a:buChar char="•"/>
            </a:pPr>
            <a:r>
              <a:rPr lang="en-GB" sz="2400" dirty="0" smtClean="0"/>
              <a:t>Identify </a:t>
            </a:r>
            <a:r>
              <a:rPr lang="en-GB" sz="2400" dirty="0"/>
              <a:t>the range of possible outcome when using a </a:t>
            </a:r>
            <a:r>
              <a:rPr lang="en-GB" sz="2400" dirty="0" smtClean="0"/>
              <a:t>card</a:t>
            </a:r>
            <a:endParaRPr lang="it-IT" sz="2400" dirty="0"/>
          </a:p>
          <a:p>
            <a:pPr marL="285750" indent="-285750">
              <a:buFont typeface="Arial" panose="020B0604020202020204" pitchFamily="34" charset="0"/>
              <a:buChar char="•"/>
            </a:pPr>
            <a:r>
              <a:rPr lang="en-GB" sz="2400" dirty="0" smtClean="0"/>
              <a:t>Determine </a:t>
            </a:r>
            <a:r>
              <a:rPr lang="en-GB" sz="2400" dirty="0"/>
              <a:t>the approach, materials and </a:t>
            </a:r>
            <a:r>
              <a:rPr lang="en-GB" sz="2400" dirty="0" smtClean="0"/>
              <a:t>strategies.</a:t>
            </a:r>
          </a:p>
          <a:p>
            <a:pPr marL="285750" indent="-285750">
              <a:buFont typeface="Arial" panose="020B0604020202020204" pitchFamily="34" charset="0"/>
              <a:buChar char="•"/>
            </a:pPr>
            <a:r>
              <a:rPr lang="en-GB" sz="2400" dirty="0" smtClean="0"/>
              <a:t>Develop </a:t>
            </a:r>
            <a:r>
              <a:rPr lang="en-GB" sz="2400" dirty="0"/>
              <a:t>the mental calculation abilities</a:t>
            </a:r>
            <a:endParaRPr lang="it-IT" sz="2400" dirty="0"/>
          </a:p>
        </p:txBody>
      </p:sp>
      <p:pic>
        <p:nvPicPr>
          <p:cNvPr id="9" name="Immagine 8"/>
          <p:cNvPicPr>
            <a:picLocks noChangeAspect="1"/>
          </p:cNvPicPr>
          <p:nvPr/>
        </p:nvPicPr>
        <p:blipFill>
          <a:blip r:embed="rId3"/>
          <a:stretch>
            <a:fillRect/>
          </a:stretch>
        </p:blipFill>
        <p:spPr>
          <a:xfrm>
            <a:off x="251520" y="260641"/>
            <a:ext cx="560881" cy="597460"/>
          </a:xfrm>
          <a:prstGeom prst="rect">
            <a:avLst/>
          </a:prstGeom>
        </p:spPr>
      </p:pic>
    </p:spTree>
    <p:extLst>
      <p:ext uri="{BB962C8B-B14F-4D97-AF65-F5344CB8AC3E}">
        <p14:creationId xmlns:p14="http://schemas.microsoft.com/office/powerpoint/2010/main" val="43357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97006" y="850222"/>
            <a:ext cx="8892480" cy="5558445"/>
          </a:xfrm>
          <a:prstGeom prst="rect">
            <a:avLst/>
          </a:prstGeom>
        </p:spPr>
        <p:txBody>
          <a:bodyPr wrap="square">
            <a:spAutoFit/>
          </a:bodyPr>
          <a:lstStyle/>
          <a:p>
            <a:r>
              <a:rPr lang="en-GB" sz="2400" b="1" dirty="0"/>
              <a:t>Comments on the Course: </a:t>
            </a:r>
          </a:p>
          <a:p>
            <a:pPr marL="342900" indent="-342900">
              <a:lnSpc>
                <a:spcPct val="80000"/>
              </a:lnSpc>
              <a:spcBef>
                <a:spcPct val="20000"/>
              </a:spcBef>
              <a:buFont typeface="Arial" panose="020B0604020202020204" pitchFamily="34" charset="0"/>
              <a:buChar char="•"/>
            </a:pPr>
            <a:r>
              <a:rPr lang="en-GB" sz="2400" dirty="0"/>
              <a:t>Lesson </a:t>
            </a:r>
            <a:r>
              <a:rPr lang="en-GB" sz="2400" dirty="0" smtClean="0"/>
              <a:t>takes 45 Minutes</a:t>
            </a:r>
            <a:r>
              <a:rPr lang="en-GB" sz="2400" dirty="0"/>
              <a:t>, </a:t>
            </a:r>
            <a:r>
              <a:rPr lang="en-GB" sz="2400" dirty="0" smtClean="0"/>
              <a:t>give a </a:t>
            </a:r>
            <a:r>
              <a:rPr lang="en-GB" sz="2400" dirty="0"/>
              <a:t>deck of cards for each 2 - 4 players.</a:t>
            </a:r>
            <a:endParaRPr lang="it-IT" sz="2400" dirty="0"/>
          </a:p>
          <a:p>
            <a:pPr marL="342900" indent="-342900">
              <a:lnSpc>
                <a:spcPct val="80000"/>
              </a:lnSpc>
              <a:spcBef>
                <a:spcPct val="20000"/>
              </a:spcBef>
              <a:buFont typeface="Arial" panose="020B0604020202020204" pitchFamily="34" charset="0"/>
              <a:buChar char="•"/>
            </a:pPr>
            <a:r>
              <a:rPr lang="en-GB" sz="2400" dirty="0"/>
              <a:t>Prepare copies from the worksheet for each </a:t>
            </a:r>
            <a:r>
              <a:rPr lang="en-GB" sz="2400" dirty="0" smtClean="0"/>
              <a:t>participant, following the instructions.</a:t>
            </a:r>
            <a:endParaRPr lang="it-IT" sz="2400" dirty="0"/>
          </a:p>
          <a:p>
            <a:pPr marL="342900" indent="-342900">
              <a:lnSpc>
                <a:spcPct val="80000"/>
              </a:lnSpc>
              <a:spcBef>
                <a:spcPct val="20000"/>
              </a:spcBef>
              <a:buFont typeface="Arial" panose="020B0604020202020204" pitchFamily="34" charset="0"/>
              <a:buChar char="•"/>
            </a:pPr>
            <a:r>
              <a:rPr lang="en-GB" sz="2400" dirty="0" smtClean="0"/>
              <a:t>You can start the lesson explaining how to play “Steal the Pile”. </a:t>
            </a:r>
          </a:p>
          <a:p>
            <a:pPr marL="342900" indent="-342900">
              <a:lnSpc>
                <a:spcPct val="80000"/>
              </a:lnSpc>
              <a:spcBef>
                <a:spcPct val="20000"/>
              </a:spcBef>
              <a:buFont typeface="Arial" panose="020B0604020202020204" pitchFamily="34" charset="0"/>
              <a:buChar char="•"/>
            </a:pPr>
            <a:r>
              <a:rPr lang="en-GB" sz="2400" dirty="0" smtClean="0"/>
              <a:t>Build </a:t>
            </a:r>
            <a:r>
              <a:rPr lang="en-GB" sz="2400" dirty="0"/>
              <a:t>up groups with 3 or 5 persons: 2 or 4 are playing; one more is watching the </a:t>
            </a:r>
            <a:r>
              <a:rPr lang="en-GB" sz="2400" dirty="0" smtClean="0"/>
              <a:t>game.</a:t>
            </a:r>
          </a:p>
          <a:p>
            <a:pPr marL="342900" indent="-342900">
              <a:lnSpc>
                <a:spcPct val="80000"/>
              </a:lnSpc>
              <a:spcBef>
                <a:spcPct val="20000"/>
              </a:spcBef>
              <a:buFont typeface="Arial" panose="020B0604020202020204" pitchFamily="34" charset="0"/>
              <a:buChar char="•"/>
            </a:pPr>
            <a:r>
              <a:rPr lang="en-GB" sz="2400" dirty="0" smtClean="0"/>
              <a:t>The </a:t>
            </a:r>
            <a:r>
              <a:rPr lang="en-GB" sz="2400" dirty="0"/>
              <a:t>participants play several times the game “Steal the </a:t>
            </a:r>
            <a:r>
              <a:rPr lang="en-GB" sz="2400" dirty="0" smtClean="0"/>
              <a:t>Pile</a:t>
            </a:r>
            <a:r>
              <a:rPr lang="en-GB" sz="2400" dirty="0"/>
              <a:t>”. This makes them feel </a:t>
            </a:r>
            <a:r>
              <a:rPr lang="en-GB" sz="2400" dirty="0" smtClean="0"/>
              <a:t>self-confident.</a:t>
            </a:r>
            <a:endParaRPr lang="it-IT" sz="2400" dirty="0"/>
          </a:p>
          <a:p>
            <a:pPr marL="342900" indent="-342900">
              <a:lnSpc>
                <a:spcPct val="80000"/>
              </a:lnSpc>
              <a:spcBef>
                <a:spcPct val="20000"/>
              </a:spcBef>
              <a:buFont typeface="Arial" panose="020B0604020202020204" pitchFamily="34" charset="0"/>
              <a:buChar char="•"/>
            </a:pPr>
            <a:r>
              <a:rPr lang="en-GB" sz="2400" dirty="0" smtClean="0"/>
              <a:t>The participants </a:t>
            </a:r>
            <a:r>
              <a:rPr lang="en-GB" sz="2400" dirty="0"/>
              <a:t>learn to count up to </a:t>
            </a:r>
            <a:r>
              <a:rPr lang="en-GB" sz="2400" dirty="0" smtClean="0"/>
              <a:t>40 </a:t>
            </a:r>
            <a:r>
              <a:rPr lang="en-US" sz="2400" dirty="0" smtClean="0"/>
              <a:t>and recognize the cards and their value. </a:t>
            </a:r>
          </a:p>
          <a:p>
            <a:pPr marL="342900" indent="-342900">
              <a:lnSpc>
                <a:spcPct val="80000"/>
              </a:lnSpc>
              <a:spcBef>
                <a:spcPct val="20000"/>
              </a:spcBef>
              <a:buFont typeface="Arial" panose="020B0604020202020204" pitchFamily="34" charset="0"/>
              <a:buChar char="•"/>
            </a:pPr>
            <a:r>
              <a:rPr lang="en-GB" sz="2400" dirty="0" smtClean="0"/>
              <a:t>They </a:t>
            </a:r>
            <a:r>
              <a:rPr lang="en-GB" sz="2400" dirty="0"/>
              <a:t>learn </a:t>
            </a:r>
            <a:r>
              <a:rPr lang="en-GB" sz="2400" dirty="0" smtClean="0"/>
              <a:t>how </a:t>
            </a:r>
            <a:r>
              <a:rPr lang="en-GB" sz="2400" dirty="0"/>
              <a:t>to calculate with </a:t>
            </a:r>
            <a:r>
              <a:rPr lang="en-GB" sz="2400" dirty="0" err="1" smtClean="0"/>
              <a:t>subitizing</a:t>
            </a:r>
            <a:r>
              <a:rPr lang="en-GB" sz="2400" dirty="0" smtClean="0"/>
              <a:t> </a:t>
            </a:r>
            <a:r>
              <a:rPr lang="en-GB" sz="2400" dirty="0"/>
              <a:t>small amounts through the </a:t>
            </a:r>
            <a:r>
              <a:rPr lang="en-GB" sz="2400" dirty="0" smtClean="0"/>
              <a:t>cards, add and remove</a:t>
            </a:r>
            <a:r>
              <a:rPr lang="it-IT" sz="2400" dirty="0"/>
              <a:t> </a:t>
            </a:r>
            <a:r>
              <a:rPr lang="en-GB" sz="2400" dirty="0" smtClean="0"/>
              <a:t>a </a:t>
            </a:r>
            <a:r>
              <a:rPr lang="en-GB" sz="2400" dirty="0"/>
              <a:t>quantity using the </a:t>
            </a:r>
            <a:r>
              <a:rPr lang="en-GB" sz="2400" dirty="0" err="1" smtClean="0"/>
              <a:t>subitizing</a:t>
            </a:r>
            <a:r>
              <a:rPr lang="en-GB" sz="2400" dirty="0" smtClean="0"/>
              <a:t>.</a:t>
            </a:r>
            <a:endParaRPr lang="it-IT" sz="2400" dirty="0"/>
          </a:p>
          <a:p>
            <a:pPr marL="342900" indent="-342900">
              <a:lnSpc>
                <a:spcPct val="80000"/>
              </a:lnSpc>
              <a:spcBef>
                <a:spcPct val="20000"/>
              </a:spcBef>
              <a:buFont typeface="Arial" panose="020B0604020202020204" pitchFamily="34" charset="0"/>
              <a:buChar char="•"/>
            </a:pPr>
            <a:r>
              <a:rPr lang="en-GB" sz="2400" dirty="0" smtClean="0"/>
              <a:t>They </a:t>
            </a:r>
            <a:r>
              <a:rPr lang="en-GB" sz="2400" dirty="0"/>
              <a:t>learn to use strategy to add from the major </a:t>
            </a:r>
            <a:r>
              <a:rPr lang="en-GB" sz="2400" dirty="0" smtClean="0"/>
              <a:t>number</a:t>
            </a:r>
            <a:endParaRPr lang="it-IT" sz="2400" dirty="0"/>
          </a:p>
          <a:p>
            <a:pPr marL="342900" indent="-342900">
              <a:lnSpc>
                <a:spcPct val="80000"/>
              </a:lnSpc>
              <a:spcBef>
                <a:spcPct val="20000"/>
              </a:spcBef>
              <a:buFont typeface="Arial" panose="020B0604020202020204" pitchFamily="34" charset="0"/>
              <a:buChar char="•"/>
            </a:pPr>
            <a:r>
              <a:rPr lang="en-GB" sz="2400" dirty="0" smtClean="0"/>
              <a:t>They learn </a:t>
            </a:r>
            <a:r>
              <a:rPr lang="en-GB" sz="2400" dirty="0"/>
              <a:t>that the mental calculation is strategic and flexible; it is guided by the estimation of the possible result.</a:t>
            </a:r>
            <a:endParaRPr lang="it-IT" sz="2400" dirty="0"/>
          </a:p>
        </p:txBody>
      </p:sp>
      <p:sp>
        <p:nvSpPr>
          <p:cNvPr id="5" name="Inhaltsplatzhalter 2"/>
          <p:cNvSpPr txBox="1">
            <a:spLocks/>
          </p:cNvSpPr>
          <p:nvPr/>
        </p:nvSpPr>
        <p:spPr>
          <a:xfrm>
            <a:off x="942846" y="270932"/>
            <a:ext cx="7200800" cy="576878"/>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7.3 Steal the Pile (Card Game) </a:t>
            </a:r>
            <a:endParaRPr lang="en-GB" dirty="0"/>
          </a:p>
        </p:txBody>
      </p:sp>
      <p:pic>
        <p:nvPicPr>
          <p:cNvPr id="9" name="Immagine 8"/>
          <p:cNvPicPr>
            <a:picLocks noChangeAspect="1"/>
          </p:cNvPicPr>
          <p:nvPr/>
        </p:nvPicPr>
        <p:blipFill>
          <a:blip r:embed="rId2"/>
          <a:stretch>
            <a:fillRect/>
          </a:stretch>
        </p:blipFill>
        <p:spPr>
          <a:xfrm>
            <a:off x="260651" y="218157"/>
            <a:ext cx="559686" cy="613895"/>
          </a:xfrm>
          <a:prstGeom prst="rect">
            <a:avLst/>
          </a:prstGeom>
        </p:spPr>
      </p:pic>
    </p:spTree>
    <p:extLst>
      <p:ext uri="{BB962C8B-B14F-4D97-AF65-F5344CB8AC3E}">
        <p14:creationId xmlns:p14="http://schemas.microsoft.com/office/powerpoint/2010/main" val="12551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51520" y="1052736"/>
            <a:ext cx="8640960" cy="3785652"/>
          </a:xfrm>
          <a:prstGeom prst="rect">
            <a:avLst/>
          </a:prstGeom>
        </p:spPr>
        <p:txBody>
          <a:bodyPr wrap="square">
            <a:spAutoFit/>
          </a:bodyPr>
          <a:lstStyle/>
          <a:p>
            <a:r>
              <a:rPr lang="en-GB" sz="2400" b="1" dirty="0"/>
              <a:t>Hints</a:t>
            </a:r>
          </a:p>
          <a:p>
            <a:pPr marL="342900" lvl="0" indent="-342900">
              <a:buFont typeface="Arial" panose="020B0604020202020204" pitchFamily="34" charset="0"/>
              <a:buChar char="•"/>
            </a:pPr>
            <a:r>
              <a:rPr lang="en-GB" sz="2400" dirty="0"/>
              <a:t>At the end of the lesson the worksheet </a:t>
            </a:r>
            <a:r>
              <a:rPr lang="en-GB" sz="2400" dirty="0" smtClean="0"/>
              <a:t>has to be completed</a:t>
            </a:r>
            <a:r>
              <a:rPr lang="en-GB" sz="2400" dirty="0"/>
              <a:t>.</a:t>
            </a:r>
            <a:endParaRPr lang="it-IT" sz="2400" dirty="0"/>
          </a:p>
          <a:p>
            <a:pPr marL="342900" lvl="0" indent="-342900">
              <a:buFont typeface="Arial" panose="020B0604020202020204" pitchFamily="34" charset="0"/>
              <a:buChar char="•"/>
            </a:pPr>
            <a:r>
              <a:rPr lang="en-GB" sz="2400" dirty="0"/>
              <a:t>If the participants cannot read, </a:t>
            </a:r>
            <a:r>
              <a:rPr lang="en-GB" sz="2400" dirty="0" smtClean="0"/>
              <a:t>you </a:t>
            </a:r>
            <a:r>
              <a:rPr lang="en-GB" sz="2400" dirty="0" err="1" smtClean="0"/>
              <a:t>haveto</a:t>
            </a:r>
            <a:r>
              <a:rPr lang="en-GB" sz="2400" dirty="0" smtClean="0"/>
              <a:t> </a:t>
            </a:r>
            <a:r>
              <a:rPr lang="en-GB" sz="2400" dirty="0"/>
              <a:t>guide them.</a:t>
            </a:r>
            <a:endParaRPr lang="it-IT" sz="2400" dirty="0"/>
          </a:p>
          <a:p>
            <a:pPr marL="342900" lvl="0" indent="-342900">
              <a:buFont typeface="Arial" panose="020B0604020202020204" pitchFamily="34" charset="0"/>
              <a:buChar char="•"/>
            </a:pPr>
            <a:r>
              <a:rPr lang="en-GB" sz="2400" dirty="0"/>
              <a:t>If participants have difficulties to count or do the </a:t>
            </a:r>
            <a:r>
              <a:rPr lang="en-GB" sz="2400" dirty="0" err="1"/>
              <a:t>subitizing</a:t>
            </a:r>
            <a:r>
              <a:rPr lang="en-GB" sz="2400" dirty="0"/>
              <a:t>, they have to train – they need more time.</a:t>
            </a:r>
            <a:endParaRPr lang="it-IT" sz="2400" dirty="0"/>
          </a:p>
          <a:p>
            <a:pPr marL="342900" lvl="0" indent="-342900">
              <a:buFont typeface="Arial" panose="020B0604020202020204" pitchFamily="34" charset="0"/>
              <a:buChar char="•"/>
            </a:pPr>
            <a:r>
              <a:rPr lang="en-GB" sz="2400" dirty="0"/>
              <a:t>If participants have difficulties to count, </a:t>
            </a:r>
            <a:r>
              <a:rPr lang="en-GB" sz="2400" dirty="0" smtClean="0"/>
              <a:t>you have to </a:t>
            </a:r>
            <a:r>
              <a:rPr lang="en-GB" sz="2400" dirty="0"/>
              <a:t>divide the lesson into two lessons: First lesson: play and count by mind, second lesson: play and learn the </a:t>
            </a:r>
            <a:r>
              <a:rPr lang="en-GB" sz="2400" dirty="0" err="1"/>
              <a:t>subitizing</a:t>
            </a:r>
            <a:r>
              <a:rPr lang="en-GB" sz="2400" dirty="0"/>
              <a:t>.</a:t>
            </a:r>
            <a:endParaRPr lang="it-IT" sz="2400" dirty="0"/>
          </a:p>
          <a:p>
            <a:pPr marL="342900" indent="-342900">
              <a:buFont typeface="Arial" panose="020B0604020202020204" pitchFamily="34" charset="0"/>
              <a:buChar char="•"/>
            </a:pPr>
            <a:r>
              <a:rPr lang="en-GB" sz="2400" dirty="0"/>
              <a:t>Following lesson: Look for another game, in which the participants have to count up to 10</a:t>
            </a:r>
          </a:p>
        </p:txBody>
      </p:sp>
      <p:sp>
        <p:nvSpPr>
          <p:cNvPr id="3" name="Inhaltsplatzhalter 2"/>
          <p:cNvSpPr txBox="1">
            <a:spLocks/>
          </p:cNvSpPr>
          <p:nvPr/>
        </p:nvSpPr>
        <p:spPr>
          <a:xfrm>
            <a:off x="942846" y="270932"/>
            <a:ext cx="7200800" cy="576878"/>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7.3 Steal the Pile (Card Game) </a:t>
            </a:r>
            <a:endParaRPr lang="en-GB" dirty="0"/>
          </a:p>
        </p:txBody>
      </p:sp>
      <p:pic>
        <p:nvPicPr>
          <p:cNvPr id="7" name="Immagine 6"/>
          <p:cNvPicPr>
            <a:picLocks noChangeAspect="1"/>
          </p:cNvPicPr>
          <p:nvPr/>
        </p:nvPicPr>
        <p:blipFill>
          <a:blip r:embed="rId2"/>
          <a:stretch>
            <a:fillRect/>
          </a:stretch>
        </p:blipFill>
        <p:spPr>
          <a:xfrm>
            <a:off x="195890" y="160462"/>
            <a:ext cx="559686" cy="593606"/>
          </a:xfrm>
          <a:prstGeom prst="rect">
            <a:avLst/>
          </a:prstGeom>
        </p:spPr>
      </p:pic>
    </p:spTree>
    <p:extLst>
      <p:ext uri="{BB962C8B-B14F-4D97-AF65-F5344CB8AC3E}">
        <p14:creationId xmlns:p14="http://schemas.microsoft.com/office/powerpoint/2010/main" val="21774632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539552" y="980728"/>
            <a:ext cx="8091379" cy="5120326"/>
          </a:xfrm>
          <a:prstGeom prst="rect">
            <a:avLst/>
          </a:prstGeom>
        </p:spPr>
      </p:pic>
    </p:spTree>
    <p:extLst>
      <p:ext uri="{BB962C8B-B14F-4D97-AF65-F5344CB8AC3E}">
        <p14:creationId xmlns:p14="http://schemas.microsoft.com/office/powerpoint/2010/main" val="15959339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3489725" y="825819"/>
            <a:ext cx="5403043" cy="2062103"/>
          </a:xfrm>
          <a:prstGeom prst="rect">
            <a:avLst/>
          </a:prstGeom>
        </p:spPr>
        <p:txBody>
          <a:bodyPr wrap="square">
            <a:spAutoFit/>
          </a:bodyPr>
          <a:lstStyle/>
          <a:p>
            <a:r>
              <a:rPr lang="en-GB" sz="1600" dirty="0"/>
              <a:t>S</a:t>
            </a:r>
            <a:r>
              <a:rPr lang="en-GB" sz="1600" dirty="0" smtClean="0"/>
              <a:t>tart </a:t>
            </a:r>
            <a:r>
              <a:rPr lang="en-GB" sz="1600" dirty="0"/>
              <a:t>the game </a:t>
            </a:r>
            <a:r>
              <a:rPr lang="en-GB" sz="1600" dirty="0" smtClean="0"/>
              <a:t>showing the </a:t>
            </a:r>
            <a:r>
              <a:rPr lang="en-GB" sz="1600" dirty="0"/>
              <a:t>40 cards and the different suit marks</a:t>
            </a:r>
            <a:r>
              <a:rPr lang="en-GB" sz="1600" dirty="0" smtClean="0"/>
              <a:t>. </a:t>
            </a:r>
            <a:r>
              <a:rPr lang="en-GB" sz="1600" dirty="0"/>
              <a:t>Count the 40 cards one by one until they have learnt the numbers.</a:t>
            </a:r>
            <a:endParaRPr lang="it-IT" sz="1600" dirty="0"/>
          </a:p>
          <a:p>
            <a:r>
              <a:rPr lang="en-GB" sz="1600" dirty="0" smtClean="0"/>
              <a:t>Order </a:t>
            </a:r>
            <a:r>
              <a:rPr lang="en-GB" sz="1600" dirty="0"/>
              <a:t>them in a line according to the increasing value from 1 up to the king (10)</a:t>
            </a:r>
            <a:endParaRPr lang="it-IT" sz="1600" dirty="0"/>
          </a:p>
          <a:p>
            <a:pPr lvl="0"/>
            <a:r>
              <a:rPr lang="en-GB" sz="1600" dirty="0" smtClean="0"/>
              <a:t>Make the participants recognize </a:t>
            </a:r>
            <a:r>
              <a:rPr lang="en-GB" sz="1600" dirty="0"/>
              <a:t>all the numbers in the different suit </a:t>
            </a:r>
            <a:r>
              <a:rPr lang="en-GB" sz="1600" dirty="0" smtClean="0"/>
              <a:t>marks and that the </a:t>
            </a:r>
            <a:r>
              <a:rPr lang="en-GB" sz="1600" dirty="0"/>
              <a:t>highest value is 10!</a:t>
            </a:r>
            <a:endParaRPr lang="it-IT" sz="1600" dirty="0"/>
          </a:p>
          <a:p>
            <a:pPr lvl="0"/>
            <a:r>
              <a:rPr lang="en-GB" sz="1600" dirty="0" smtClean="0"/>
              <a:t>Show them </a:t>
            </a:r>
            <a:r>
              <a:rPr lang="en-GB" sz="1600" dirty="0"/>
              <a:t>the three main figures and their own value.</a:t>
            </a:r>
            <a:endParaRPr lang="it-IT" sz="1600" dirty="0"/>
          </a:p>
        </p:txBody>
      </p:sp>
      <p:sp>
        <p:nvSpPr>
          <p:cNvPr id="9" name="Rechteck 8"/>
          <p:cNvSpPr/>
          <p:nvPr/>
        </p:nvSpPr>
        <p:spPr>
          <a:xfrm>
            <a:off x="3495246" y="2852283"/>
            <a:ext cx="3828401" cy="375487"/>
          </a:xfrm>
          <a:prstGeom prst="rect">
            <a:avLst/>
          </a:prstGeom>
        </p:spPr>
        <p:txBody>
          <a:bodyPr wrap="square">
            <a:spAutoFit/>
          </a:bodyPr>
          <a:lstStyle/>
          <a:p>
            <a:pPr>
              <a:lnSpc>
                <a:spcPct val="115000"/>
              </a:lnSpc>
              <a:spcAft>
                <a:spcPts val="400"/>
              </a:spcAft>
            </a:pPr>
            <a:r>
              <a:rPr lang="en-US" sz="1600" u="sng" dirty="0" smtClean="0">
                <a:latin typeface="Script MT Bold" panose="03040602040607080904" pitchFamily="66" charset="0"/>
                <a:ea typeface="Times New Roman" panose="02020603050405020304" pitchFamily="18" charset="0"/>
                <a:cs typeface="Calibri" panose="020F0502020204030204" pitchFamily="34" charset="0"/>
              </a:rPr>
              <a:t>King=10</a:t>
            </a:r>
            <a:r>
              <a:rPr lang="en-US" sz="1600" u="sng" dirty="0">
                <a:latin typeface="Script MT Bold" panose="03040602040607080904" pitchFamily="66" charset="0"/>
                <a:ea typeface="Times New Roman" panose="02020603050405020304" pitchFamily="18" charset="0"/>
                <a:cs typeface="Calibri" panose="020F0502020204030204" pitchFamily="34" charset="0"/>
              </a:rPr>
              <a:t> </a:t>
            </a:r>
            <a:r>
              <a:rPr lang="en-US" sz="1600" u="sng" dirty="0" smtClean="0">
                <a:latin typeface="Script MT Bold" panose="03040602040607080904" pitchFamily="66" charset="0"/>
                <a:ea typeface="Times New Roman" panose="02020603050405020304" pitchFamily="18" charset="0"/>
                <a:cs typeface="Calibri" panose="020F0502020204030204" pitchFamily="34" charset="0"/>
              </a:rPr>
              <a:t> Horse=9</a:t>
            </a:r>
            <a:r>
              <a:rPr lang="it-IT" sz="1600" u="sng" dirty="0" smtClean="0">
                <a:latin typeface="Script MT Bold" panose="03040602040607080904" pitchFamily="66" charset="0"/>
                <a:ea typeface="Times New Roman" panose="02020603050405020304" pitchFamily="18" charset="0"/>
                <a:cs typeface="Calibri" panose="020F0502020204030204" pitchFamily="34" charset="0"/>
              </a:rPr>
              <a:t> </a:t>
            </a:r>
            <a:r>
              <a:rPr lang="en-US" sz="1600" u="sng" dirty="0" smtClean="0">
                <a:latin typeface="Script MT Bold" panose="03040602040607080904" pitchFamily="66" charset="0"/>
                <a:ea typeface="Times New Roman" panose="02020603050405020304" pitchFamily="18" charset="0"/>
                <a:cs typeface="Calibri" panose="020F0502020204030204" pitchFamily="34" charset="0"/>
              </a:rPr>
              <a:t>Infantry-man=8</a:t>
            </a:r>
            <a:endParaRPr lang="it-IT" sz="1600" u="sng" dirty="0">
              <a:effectLst/>
              <a:latin typeface="Script MT Bold" panose="03040602040607080904" pitchFamily="66" charset="0"/>
              <a:ea typeface="Times New Roman" panose="02020603050405020304" pitchFamily="18" charset="0"/>
              <a:cs typeface="Calibri" panose="020F0502020204030204" pitchFamily="34" charset="0"/>
            </a:endParaRPr>
          </a:p>
        </p:txBody>
      </p:sp>
      <p:sp>
        <p:nvSpPr>
          <p:cNvPr id="14" name="Rechteck 13"/>
          <p:cNvSpPr/>
          <p:nvPr/>
        </p:nvSpPr>
        <p:spPr>
          <a:xfrm>
            <a:off x="3477097" y="3274482"/>
            <a:ext cx="5360312" cy="1276247"/>
          </a:xfrm>
          <a:prstGeom prst="rect">
            <a:avLst/>
          </a:prstGeom>
        </p:spPr>
        <p:txBody>
          <a:bodyPr wrap="square">
            <a:spAutoFit/>
          </a:bodyPr>
          <a:lstStyle/>
          <a:p>
            <a:pPr>
              <a:lnSpc>
                <a:spcPct val="115000"/>
              </a:lnSpc>
              <a:spcAft>
                <a:spcPts val="400"/>
              </a:spcAft>
            </a:pPr>
            <a:r>
              <a:rPr lang="en-GB" sz="1600" dirty="0" smtClean="0">
                <a:latin typeface="Calibri" panose="020F0502020204030204" pitchFamily="34" charset="0"/>
                <a:ea typeface="Times New Roman" panose="02020603050405020304" pitchFamily="18" charset="0"/>
                <a:cs typeface="Times New Roman" panose="02020603050405020304" pitchFamily="18" charset="0"/>
              </a:rPr>
              <a:t>Then describe </a:t>
            </a:r>
            <a:r>
              <a:rPr lang="en-GB" sz="1600" dirty="0">
                <a:latin typeface="Calibri" panose="020F0502020204030204" pitchFamily="34" charset="0"/>
                <a:ea typeface="Times New Roman" panose="02020603050405020304" pitchFamily="18" charset="0"/>
                <a:cs typeface="Times New Roman" panose="02020603050405020304" pitchFamily="18" charset="0"/>
              </a:rPr>
              <a:t>the difference between the two cards that you see on your left </a:t>
            </a:r>
            <a:endParaRPr lang="it-IT" sz="16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400"/>
              </a:spcAft>
            </a:pPr>
            <a:r>
              <a:rPr lang="en-US" sz="1600" u="sng" dirty="0">
                <a:latin typeface="Script MT Bold" panose="03040602040607080904" pitchFamily="66" charset="0"/>
                <a:ea typeface="Times New Roman" panose="02020603050405020304" pitchFamily="18" charset="0"/>
                <a:cs typeface="Calibri" panose="020F0502020204030204" pitchFamily="34" charset="0"/>
              </a:rPr>
              <a:t>The second one has one more cup in the middle: they are a 6 and a 7</a:t>
            </a:r>
            <a:endParaRPr lang="it-IT" sz="1600" u="sng" dirty="0">
              <a:effectLst/>
              <a:latin typeface="Script MT Bold" panose="03040602040607080904" pitchFamily="66" charset="0"/>
              <a:ea typeface="Times New Roman" panose="02020603050405020304" pitchFamily="18" charset="0"/>
              <a:cs typeface="Calibri" panose="020F0502020204030204" pitchFamily="34" charset="0"/>
            </a:endParaRPr>
          </a:p>
        </p:txBody>
      </p:sp>
      <p:sp>
        <p:nvSpPr>
          <p:cNvPr id="34" name="Inhaltsplatzhalter 2"/>
          <p:cNvSpPr txBox="1">
            <a:spLocks/>
          </p:cNvSpPr>
          <p:nvPr/>
        </p:nvSpPr>
        <p:spPr>
          <a:xfrm>
            <a:off x="917600" y="248941"/>
            <a:ext cx="7200800" cy="576878"/>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7.3 Steal the Pile (Card Game) </a:t>
            </a:r>
            <a:endParaRPr lang="en-GB" dirty="0"/>
          </a:p>
        </p:txBody>
      </p:sp>
      <p:pic>
        <p:nvPicPr>
          <p:cNvPr id="2" name="Immagine 1"/>
          <p:cNvPicPr>
            <a:picLocks noChangeAspect="1"/>
          </p:cNvPicPr>
          <p:nvPr/>
        </p:nvPicPr>
        <p:blipFill>
          <a:blip r:embed="rId2"/>
          <a:stretch>
            <a:fillRect/>
          </a:stretch>
        </p:blipFill>
        <p:spPr>
          <a:xfrm>
            <a:off x="271368" y="1096272"/>
            <a:ext cx="3078650" cy="2315068"/>
          </a:xfrm>
          <a:prstGeom prst="rect">
            <a:avLst/>
          </a:prstGeom>
        </p:spPr>
      </p:pic>
      <p:pic>
        <p:nvPicPr>
          <p:cNvPr id="4" name="Immagine 3"/>
          <p:cNvPicPr>
            <a:picLocks noChangeAspect="1"/>
          </p:cNvPicPr>
          <p:nvPr/>
        </p:nvPicPr>
        <p:blipFill>
          <a:blip r:embed="rId3"/>
          <a:stretch>
            <a:fillRect/>
          </a:stretch>
        </p:blipFill>
        <p:spPr>
          <a:xfrm>
            <a:off x="1122930" y="3567620"/>
            <a:ext cx="1512168" cy="1294112"/>
          </a:xfrm>
          <a:prstGeom prst="rect">
            <a:avLst/>
          </a:prstGeom>
        </p:spPr>
      </p:pic>
      <p:sp>
        <p:nvSpPr>
          <p:cNvPr id="5" name="Rettangolo 4"/>
          <p:cNvSpPr/>
          <p:nvPr/>
        </p:nvSpPr>
        <p:spPr>
          <a:xfrm>
            <a:off x="3457319" y="4437112"/>
            <a:ext cx="5614470" cy="1919500"/>
          </a:xfrm>
          <a:prstGeom prst="rect">
            <a:avLst/>
          </a:prstGeom>
        </p:spPr>
        <p:txBody>
          <a:bodyPr wrap="square">
            <a:spAutoFit/>
          </a:bodyPr>
          <a:lstStyle/>
          <a:p>
            <a:pPr>
              <a:lnSpc>
                <a:spcPct val="115000"/>
              </a:lnSpc>
              <a:spcAft>
                <a:spcPts val="1000"/>
              </a:spcAft>
            </a:pPr>
            <a:r>
              <a:rPr lang="en-GB" sz="1600" dirty="0">
                <a:latin typeface="Calibri" panose="020F0502020204030204" pitchFamily="34" charset="0"/>
                <a:ea typeface="Times New Roman" panose="02020603050405020304" pitchFamily="18" charset="0"/>
                <a:cs typeface="Calibri" panose="020F0502020204030204" pitchFamily="34" charset="0"/>
              </a:rPr>
              <a:t>Now </a:t>
            </a:r>
            <a:r>
              <a:rPr lang="en-GB" sz="1600" dirty="0" smtClean="0">
                <a:latin typeface="Calibri" panose="020F0502020204030204" pitchFamily="34" charset="0"/>
                <a:ea typeface="Times New Roman" panose="02020603050405020304" pitchFamily="18" charset="0"/>
                <a:cs typeface="Calibri" panose="020F0502020204030204" pitchFamily="34" charset="0"/>
              </a:rPr>
              <a:t>explain: if </a:t>
            </a:r>
            <a:r>
              <a:rPr lang="en-GB" sz="1600" dirty="0">
                <a:latin typeface="Calibri" panose="020F0502020204030204" pitchFamily="34" charset="0"/>
                <a:ea typeface="Times New Roman" panose="02020603050405020304" pitchFamily="18" charset="0"/>
                <a:cs typeface="Calibri" panose="020F0502020204030204" pitchFamily="34" charset="0"/>
              </a:rPr>
              <a:t>you have on the table seven and two and you hold in your hand a horse can you take all the </a:t>
            </a:r>
            <a:r>
              <a:rPr lang="en-GB" sz="1600" dirty="0" smtClean="0">
                <a:latin typeface="Calibri" panose="020F0502020204030204" pitchFamily="34" charset="0"/>
                <a:ea typeface="Times New Roman" panose="02020603050405020304" pitchFamily="18" charset="0"/>
                <a:cs typeface="Calibri" panose="020F0502020204030204" pitchFamily="34" charset="0"/>
              </a:rPr>
              <a:t>cards </a:t>
            </a:r>
            <a:r>
              <a:rPr lang="en-US" sz="1600" u="sng" dirty="0">
                <a:latin typeface="Script MT Bold" panose="03040602040607080904" pitchFamily="66" charset="0"/>
                <a:ea typeface="Times New Roman" panose="02020603050405020304" pitchFamily="18" charset="0"/>
                <a:cs typeface="Calibri" panose="020F0502020204030204" pitchFamily="34" charset="0"/>
              </a:rPr>
              <a:t>b</a:t>
            </a:r>
            <a:r>
              <a:rPr lang="en-US" sz="1600" u="sng" dirty="0" smtClean="0">
                <a:latin typeface="Script MT Bold" panose="03040602040607080904" pitchFamily="66" charset="0"/>
                <a:ea typeface="Times New Roman" panose="02020603050405020304" pitchFamily="18" charset="0"/>
                <a:cs typeface="Calibri" panose="020F0502020204030204" pitchFamily="34" charset="0"/>
              </a:rPr>
              <a:t>ecause </a:t>
            </a:r>
            <a:r>
              <a:rPr lang="en-US" sz="1600" u="sng" dirty="0">
                <a:latin typeface="Script MT Bold" panose="03040602040607080904" pitchFamily="66" charset="0"/>
                <a:ea typeface="Times New Roman" panose="02020603050405020304" pitchFamily="18" charset="0"/>
                <a:cs typeface="Calibri" panose="020F0502020204030204" pitchFamily="34" charset="0"/>
              </a:rPr>
              <a:t>7 + 2 is 9 and the horse value is 9</a:t>
            </a:r>
            <a:endParaRPr lang="it-IT" sz="1600" u="sng" dirty="0">
              <a:latin typeface="Script MT Bold" panose="03040602040607080904" pitchFamily="66" charset="0"/>
              <a:ea typeface="Times New Roman" panose="02020603050405020304" pitchFamily="18" charset="0"/>
              <a:cs typeface="Calibri" panose="020F0502020204030204" pitchFamily="34" charset="0"/>
            </a:endParaRPr>
          </a:p>
          <a:p>
            <a:pPr>
              <a:lnSpc>
                <a:spcPct val="115000"/>
              </a:lnSpc>
              <a:spcAft>
                <a:spcPts val="1000"/>
              </a:spcAft>
            </a:pPr>
            <a:r>
              <a:rPr lang="en-GB" sz="1600" dirty="0">
                <a:latin typeface="Calibri" panose="020F0502020204030204" pitchFamily="34" charset="0"/>
                <a:ea typeface="Times New Roman" panose="02020603050405020304" pitchFamily="18" charset="0"/>
                <a:cs typeface="Times New Roman" panose="02020603050405020304" pitchFamily="18" charset="0"/>
              </a:rPr>
              <a:t> I</a:t>
            </a:r>
            <a:r>
              <a:rPr lang="en-GB" sz="1600" dirty="0" smtClean="0">
                <a:latin typeface="Calibri" panose="020F0502020204030204" pitchFamily="34" charset="0"/>
                <a:ea typeface="Times New Roman" panose="02020603050405020304" pitchFamily="18" charset="0"/>
                <a:cs typeface="Times New Roman" panose="02020603050405020304" pitchFamily="18" charset="0"/>
              </a:rPr>
              <a:t>f you have</a:t>
            </a:r>
            <a:r>
              <a:rPr lang="it-IT" sz="1600" dirty="0" smtClean="0">
                <a:latin typeface="Calibri" panose="020F0502020204030204" pitchFamily="34" charset="0"/>
                <a:ea typeface="Times New Roman" panose="02020603050405020304" pitchFamily="18" charset="0"/>
                <a:cs typeface="Times New Roman" panose="02020603050405020304" pitchFamily="18" charset="0"/>
              </a:rPr>
              <a:t> </a:t>
            </a:r>
            <a:r>
              <a:rPr lang="en-GB" sz="1600" dirty="0" smtClean="0">
                <a:latin typeface="Calibri" panose="020F0502020204030204" pitchFamily="34" charset="0"/>
                <a:ea typeface="Times New Roman" panose="02020603050405020304" pitchFamily="18" charset="0"/>
                <a:cs typeface="Times New Roman" panose="02020603050405020304" pitchFamily="18" charset="0"/>
              </a:rPr>
              <a:t>in </a:t>
            </a:r>
            <a:r>
              <a:rPr lang="en-GB" sz="1600" dirty="0">
                <a:latin typeface="Calibri" panose="020F0502020204030204" pitchFamily="34" charset="0"/>
                <a:ea typeface="Times New Roman" panose="02020603050405020304" pitchFamily="18" charset="0"/>
                <a:cs typeface="Times New Roman" panose="02020603050405020304" pitchFamily="18" charset="0"/>
              </a:rPr>
              <a:t>your </a:t>
            </a:r>
            <a:r>
              <a:rPr lang="en-GB" sz="1600" dirty="0" smtClean="0">
                <a:latin typeface="Calibri" panose="020F0502020204030204" pitchFamily="34" charset="0"/>
                <a:ea typeface="Times New Roman" panose="02020603050405020304" pitchFamily="18" charset="0"/>
                <a:cs typeface="Times New Roman" panose="02020603050405020304" pitchFamily="18" charset="0"/>
              </a:rPr>
              <a:t>hand two </a:t>
            </a:r>
            <a:r>
              <a:rPr lang="en-US" sz="1600" dirty="0" smtClean="0">
                <a:latin typeface="Script MT Bold" panose="03040602040607080904" pitchFamily="66" charset="0"/>
                <a:ea typeface="Times New Roman" panose="02020603050405020304" pitchFamily="18" charset="0"/>
                <a:cs typeface="Calibri" panose="020F0502020204030204" pitchFamily="34" charset="0"/>
              </a:rPr>
              <a:t>4 </a:t>
            </a:r>
            <a:r>
              <a:rPr lang="en-GB" sz="1600" dirty="0" smtClean="0">
                <a:latin typeface="Calibri" panose="020F0502020204030204" pitchFamily="34" charset="0"/>
                <a:ea typeface="Times New Roman" panose="02020603050405020304" pitchFamily="18" charset="0"/>
                <a:cs typeface="Times New Roman" panose="02020603050405020304" pitchFamily="18" charset="0"/>
              </a:rPr>
              <a:t>and </a:t>
            </a:r>
            <a:r>
              <a:rPr lang="en-GB" sz="1600" dirty="0">
                <a:latin typeface="Calibri" panose="020F0502020204030204" pitchFamily="34" charset="0"/>
                <a:ea typeface="Times New Roman" panose="02020603050405020304" pitchFamily="18" charset="0"/>
                <a:cs typeface="Times New Roman" panose="02020603050405020304" pitchFamily="18" charset="0"/>
              </a:rPr>
              <a:t>one </a:t>
            </a:r>
            <a:r>
              <a:rPr lang="en-US" sz="1600" dirty="0" smtClean="0">
                <a:latin typeface="Script MT Bold" panose="03040602040607080904" pitchFamily="66" charset="0"/>
                <a:ea typeface="Times New Roman" panose="02020603050405020304" pitchFamily="18" charset="0"/>
                <a:cs typeface="Calibri" panose="020F0502020204030204" pitchFamily="34" charset="0"/>
              </a:rPr>
              <a:t>7 </a:t>
            </a:r>
            <a:r>
              <a:rPr lang="en-US" sz="1600" dirty="0" smtClean="0">
                <a:latin typeface="+mj-lt"/>
                <a:ea typeface="Times New Roman" panose="02020603050405020304" pitchFamily="18" charset="0"/>
                <a:cs typeface="Calibri" panose="020F0502020204030204" pitchFamily="34" charset="0"/>
              </a:rPr>
              <a:t>and </a:t>
            </a:r>
            <a:r>
              <a:rPr lang="en-US" sz="1600" dirty="0">
                <a:latin typeface="Calibri" panose="020F0502020204030204" pitchFamily="34" charset="0"/>
                <a:ea typeface="Times New Roman" panose="02020603050405020304" pitchFamily="18" charset="0"/>
                <a:cs typeface="Calibri" panose="020F0502020204030204" pitchFamily="34" charset="0"/>
              </a:rPr>
              <a:t>on the table are  </a:t>
            </a:r>
            <a:r>
              <a:rPr lang="en-US" sz="1600" dirty="0" smtClean="0">
                <a:latin typeface="Script MT Bold" panose="03040602040607080904" pitchFamily="66" charset="0"/>
                <a:ea typeface="Times New Roman" panose="02020603050405020304" pitchFamily="18" charset="0"/>
                <a:cs typeface="Calibri" panose="020F0502020204030204" pitchFamily="34" charset="0"/>
              </a:rPr>
              <a:t>7</a:t>
            </a:r>
            <a:r>
              <a:rPr lang="en-US" sz="1600" dirty="0" smtClean="0">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rPr>
              <a:t>and  </a:t>
            </a:r>
            <a:r>
              <a:rPr lang="en-US" sz="1600" dirty="0" smtClean="0">
                <a:latin typeface="Script MT Bold" panose="03040602040607080904" pitchFamily="66" charset="0"/>
                <a:ea typeface="Times New Roman" panose="02020603050405020304" pitchFamily="18" charset="0"/>
                <a:cs typeface="Calibri" panose="020F0502020204030204" pitchFamily="34" charset="0"/>
              </a:rPr>
              <a:t>6 don’t play </a:t>
            </a:r>
            <a:r>
              <a:rPr lang="en-US" sz="1600" dirty="0">
                <a:latin typeface="Script MT Bold" panose="03040602040607080904" pitchFamily="66" charset="0"/>
                <a:ea typeface="Times New Roman" panose="02020603050405020304" pitchFamily="18" charset="0"/>
                <a:cs typeface="Calibri" panose="020F0502020204030204" pitchFamily="34" charset="0"/>
              </a:rPr>
              <a:t>7, but </a:t>
            </a:r>
            <a:r>
              <a:rPr lang="en-US" sz="1600" dirty="0" smtClean="0">
                <a:latin typeface="Script MT Bold" panose="03040602040607080904" pitchFamily="66" charset="0"/>
                <a:ea typeface="Times New Roman" panose="02020603050405020304" pitchFamily="18" charset="0"/>
                <a:cs typeface="Calibri" panose="020F0502020204030204" pitchFamily="34" charset="0"/>
              </a:rPr>
              <a:t>4</a:t>
            </a:r>
            <a:r>
              <a:rPr lang="it-IT" sz="1600" dirty="0" smtClean="0">
                <a:latin typeface="Script MT Bold" panose="03040602040607080904" pitchFamily="66" charset="0"/>
                <a:ea typeface="Times New Roman" panose="02020603050405020304" pitchFamily="18" charset="0"/>
                <a:cs typeface="Calibri" panose="020F0502020204030204" pitchFamily="34" charset="0"/>
              </a:rPr>
              <a:t>. </a:t>
            </a:r>
            <a:r>
              <a:rPr lang="en-US" sz="1600" dirty="0" smtClean="0">
                <a:latin typeface="Script MT Bold" panose="03040602040607080904" pitchFamily="66" charset="0"/>
                <a:ea typeface="Times New Roman" panose="02020603050405020304" pitchFamily="18" charset="0"/>
                <a:cs typeface="Calibri" panose="020F0502020204030204" pitchFamily="34" charset="0"/>
              </a:rPr>
              <a:t>If </a:t>
            </a:r>
            <a:r>
              <a:rPr lang="en-US" sz="1600" dirty="0">
                <a:latin typeface="Script MT Bold" panose="03040602040607080904" pitchFamily="66" charset="0"/>
                <a:ea typeface="Times New Roman" panose="02020603050405020304" pitchFamily="18" charset="0"/>
                <a:cs typeface="Calibri" panose="020F0502020204030204" pitchFamily="34" charset="0"/>
              </a:rPr>
              <a:t>my opponent has a 4 too, and takes mine, </a:t>
            </a:r>
            <a:r>
              <a:rPr lang="en-US" sz="1600" dirty="0" smtClean="0">
                <a:latin typeface="Script MT Bold" panose="03040602040607080904" pitchFamily="66" charset="0"/>
                <a:ea typeface="Times New Roman" panose="02020603050405020304" pitchFamily="18" charset="0"/>
                <a:cs typeface="Calibri" panose="020F0502020204030204" pitchFamily="34" charset="0"/>
              </a:rPr>
              <a:t>you </a:t>
            </a:r>
            <a:r>
              <a:rPr lang="en-US" sz="1600" dirty="0">
                <a:latin typeface="Script MT Bold" panose="03040602040607080904" pitchFamily="66" charset="0"/>
                <a:ea typeface="Times New Roman" panose="02020603050405020304" pitchFamily="18" charset="0"/>
                <a:cs typeface="Calibri" panose="020F0502020204030204" pitchFamily="34" charset="0"/>
              </a:rPr>
              <a:t>will steal the pile with </a:t>
            </a:r>
            <a:r>
              <a:rPr lang="en-US" sz="1600" dirty="0" smtClean="0">
                <a:latin typeface="Script MT Bold" panose="03040602040607080904" pitchFamily="66" charset="0"/>
                <a:ea typeface="Times New Roman" panose="02020603050405020304" pitchFamily="18" charset="0"/>
                <a:cs typeface="Calibri" panose="020F0502020204030204" pitchFamily="34" charset="0"/>
              </a:rPr>
              <a:t>your second 4.</a:t>
            </a:r>
            <a:endParaRPr lang="it-IT" sz="1600" dirty="0">
              <a:effectLst/>
              <a:latin typeface="Script MT Bold" panose="03040602040607080904" pitchFamily="66" charset="0"/>
              <a:ea typeface="Times New Roman" panose="02020603050405020304" pitchFamily="18" charset="0"/>
              <a:cs typeface="Calibri" panose="020F0502020204030204" pitchFamily="34" charset="0"/>
            </a:endParaRPr>
          </a:p>
        </p:txBody>
      </p:sp>
      <p:pic>
        <p:nvPicPr>
          <p:cNvPr id="6" name="Immagine 5"/>
          <p:cNvPicPr>
            <a:picLocks noChangeAspect="1"/>
          </p:cNvPicPr>
          <p:nvPr/>
        </p:nvPicPr>
        <p:blipFill>
          <a:blip r:embed="rId4"/>
          <a:stretch>
            <a:fillRect/>
          </a:stretch>
        </p:blipFill>
        <p:spPr>
          <a:xfrm>
            <a:off x="1024842" y="5018012"/>
            <a:ext cx="1708344" cy="1746686"/>
          </a:xfrm>
          <a:prstGeom prst="rect">
            <a:avLst/>
          </a:prstGeom>
        </p:spPr>
      </p:pic>
      <p:pic>
        <p:nvPicPr>
          <p:cNvPr id="21" name="Immagine 20"/>
          <p:cNvPicPr>
            <a:picLocks noChangeAspect="1"/>
          </p:cNvPicPr>
          <p:nvPr/>
        </p:nvPicPr>
        <p:blipFill>
          <a:blip r:embed="rId5"/>
          <a:stretch>
            <a:fillRect/>
          </a:stretch>
        </p:blipFill>
        <p:spPr>
          <a:xfrm>
            <a:off x="195890" y="160462"/>
            <a:ext cx="559686" cy="593606"/>
          </a:xfrm>
          <a:prstGeom prst="rect">
            <a:avLst/>
          </a:prstGeom>
        </p:spPr>
      </p:pic>
    </p:spTree>
    <p:extLst>
      <p:ext uri="{BB962C8B-B14F-4D97-AF65-F5344CB8AC3E}">
        <p14:creationId xmlns:p14="http://schemas.microsoft.com/office/powerpoint/2010/main" val="7233090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0688"/>
            <a:ext cx="5987008" cy="648072"/>
          </a:xfrm>
        </p:spPr>
        <p:txBody>
          <a:bodyPr>
            <a:noAutofit/>
          </a:bodyPr>
          <a:lstStyle/>
          <a:p>
            <a:r>
              <a:rPr lang="en-US" sz="3200" dirty="0"/>
              <a:t>7.3 Steal the Pile (Card Game) </a:t>
            </a:r>
            <a:r>
              <a:rPr lang="en-GB" sz="3200" dirty="0"/>
              <a:t/>
            </a:r>
            <a:br>
              <a:rPr lang="en-GB" sz="3200" dirty="0"/>
            </a:br>
            <a:r>
              <a:rPr lang="en-US" sz="3200" dirty="0" smtClean="0"/>
              <a:t> </a:t>
            </a:r>
            <a:r>
              <a:rPr lang="en-GB" sz="3200" dirty="0"/>
              <a:t/>
            </a:r>
            <a:br>
              <a:rPr lang="en-GB" sz="3200" dirty="0"/>
            </a:br>
            <a:endParaRPr lang="it-IT" sz="3200" dirty="0"/>
          </a:p>
        </p:txBody>
      </p:sp>
      <p:sp>
        <p:nvSpPr>
          <p:cNvPr id="3" name="Segnaposto contenuto 2"/>
          <p:cNvSpPr>
            <a:spLocks noGrp="1"/>
          </p:cNvSpPr>
          <p:nvPr>
            <p:ph idx="1"/>
          </p:nvPr>
        </p:nvSpPr>
        <p:spPr>
          <a:xfrm>
            <a:off x="323529" y="754068"/>
            <a:ext cx="8568952" cy="3191856"/>
          </a:xfrm>
        </p:spPr>
        <p:txBody>
          <a:bodyPr>
            <a:normAutofit/>
          </a:bodyPr>
          <a:lstStyle/>
          <a:p>
            <a:pPr marL="0" indent="0">
              <a:buNone/>
            </a:pPr>
            <a:r>
              <a:rPr lang="en-GB" sz="1800" b="1" dirty="0">
                <a:latin typeface="Script MT Bold" panose="03040602040607080904" pitchFamily="66" charset="0"/>
              </a:rPr>
              <a:t>Play the game</a:t>
            </a:r>
            <a:endParaRPr lang="it-IT" sz="1800" dirty="0">
              <a:latin typeface="Script MT Bold" panose="03040602040607080904" pitchFamily="66" charset="0"/>
            </a:endParaRPr>
          </a:p>
          <a:p>
            <a:r>
              <a:rPr lang="en-GB" sz="1800" dirty="0" smtClean="0"/>
              <a:t>The </a:t>
            </a:r>
            <a:r>
              <a:rPr lang="en-GB" sz="1800" dirty="0"/>
              <a:t>participants play the game “Steal the pile” with open cards. </a:t>
            </a:r>
            <a:endParaRPr lang="it-IT" sz="1800" dirty="0"/>
          </a:p>
          <a:p>
            <a:r>
              <a:rPr lang="en-GB" sz="1800" dirty="0"/>
              <a:t>You can guide them in the phases of the game: Each player picks up his hand and compares the cards he is holding, with those on the table, looking for matches</a:t>
            </a:r>
            <a:endParaRPr lang="it-IT" sz="1800" dirty="0"/>
          </a:p>
          <a:p>
            <a:r>
              <a:rPr lang="en-GB" sz="1800" dirty="0"/>
              <a:t>You support the identification of the ordered configuration of the objects in the cards, connecting them to the corresponding amount.</a:t>
            </a:r>
            <a:endParaRPr lang="it-IT" sz="1800" dirty="0"/>
          </a:p>
          <a:p>
            <a:r>
              <a:rPr lang="en-GB" sz="1800" dirty="0"/>
              <a:t>This can facilitate the calculation skills (</a:t>
            </a:r>
            <a:r>
              <a:rPr lang="en-GB" sz="1800" dirty="0" err="1"/>
              <a:t>subitizing</a:t>
            </a:r>
            <a:r>
              <a:rPr lang="en-GB" sz="1800" dirty="0"/>
              <a:t>). In this case, for example, the teachers will focus on the position of the elements (cups). They are in 2 lines and it is easy to memorize the number 6. In the second card, it compares one more not lined-up element.  It means that it is enough to add 1 to the memorized card (+1).</a:t>
            </a:r>
            <a:endParaRPr lang="it-IT" sz="1800" dirty="0"/>
          </a:p>
        </p:txBody>
      </p:sp>
      <p:pic>
        <p:nvPicPr>
          <p:cNvPr id="4" name="Immagine 3"/>
          <p:cNvPicPr>
            <a:picLocks noChangeAspect="1"/>
          </p:cNvPicPr>
          <p:nvPr/>
        </p:nvPicPr>
        <p:blipFill>
          <a:blip r:embed="rId2"/>
          <a:stretch>
            <a:fillRect/>
          </a:stretch>
        </p:blipFill>
        <p:spPr>
          <a:xfrm>
            <a:off x="195890" y="160462"/>
            <a:ext cx="559686" cy="593606"/>
          </a:xfrm>
          <a:prstGeom prst="rect">
            <a:avLst/>
          </a:prstGeom>
        </p:spPr>
      </p:pic>
      <p:sp>
        <p:nvSpPr>
          <p:cNvPr id="7" name="Rettangolo 6"/>
          <p:cNvSpPr/>
          <p:nvPr/>
        </p:nvSpPr>
        <p:spPr>
          <a:xfrm>
            <a:off x="457200" y="3866344"/>
            <a:ext cx="8233307" cy="1366528"/>
          </a:xfrm>
          <a:prstGeom prst="rect">
            <a:avLst/>
          </a:prstGeom>
        </p:spPr>
        <p:txBody>
          <a:bodyPr wrap="square">
            <a:spAutoFit/>
          </a:bodyPr>
          <a:lstStyle/>
          <a:p>
            <a:pPr>
              <a:lnSpc>
                <a:spcPct val="115000"/>
              </a:lnSpc>
              <a:spcAft>
                <a:spcPts val="0"/>
              </a:spcAft>
            </a:pPr>
            <a:r>
              <a:rPr lang="en-GB" b="1" dirty="0">
                <a:latin typeface="Script MT Bold" panose="03040602040607080904" pitchFamily="66" charset="0"/>
                <a:ea typeface="Times New Roman" panose="02020603050405020304" pitchFamily="18" charset="0"/>
                <a:cs typeface="Times New Roman" panose="02020603050405020304" pitchFamily="18" charset="0"/>
              </a:rPr>
              <a:t>Adding numbers</a:t>
            </a:r>
            <a:endParaRPr lang="it-IT" sz="1200" dirty="0">
              <a:latin typeface="Script MT Bold" panose="03040602040607080904" pitchFamily="66" charset="0"/>
              <a:ea typeface="Times New Roman" panose="02020603050405020304" pitchFamily="18" charset="0"/>
              <a:cs typeface="Times New Roman" panose="02020603050405020304" pitchFamily="18" charset="0"/>
            </a:endParaRPr>
          </a:p>
          <a:p>
            <a:pPr>
              <a:lnSpc>
                <a:spcPct val="115000"/>
              </a:lnSpc>
              <a:spcAft>
                <a:spcPts val="0"/>
              </a:spcAft>
            </a:pPr>
            <a:r>
              <a:rPr lang="en-GB" dirty="0">
                <a:latin typeface="Calibri" panose="020F0502020204030204" pitchFamily="34" charset="0"/>
                <a:ea typeface="Times New Roman" panose="02020603050405020304" pitchFamily="18" charset="0"/>
                <a:cs typeface="Times New Roman" panose="02020603050405020304" pitchFamily="18" charset="0"/>
              </a:rPr>
              <a:t>The player can take more cards, where the sum is the same number he holds. In this case he has to add the numbers of the cards on the table (see Math-GAMES Compendium</a:t>
            </a:r>
            <a:r>
              <a:rPr lang="en-GB" dirty="0" smtClean="0">
                <a:latin typeface="Calibri" panose="020F0502020204030204" pitchFamily="34" charset="0"/>
                <a:ea typeface="Times New Roman" panose="02020603050405020304" pitchFamily="18" charset="0"/>
                <a:cs typeface="Times New Roman" panose="02020603050405020304" pitchFamily="18" charset="0"/>
              </a:rPr>
              <a:t>).</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ttangolo 7"/>
          <p:cNvSpPr/>
          <p:nvPr/>
        </p:nvSpPr>
        <p:spPr>
          <a:xfrm>
            <a:off x="539552" y="5192144"/>
            <a:ext cx="4788024" cy="1366528"/>
          </a:xfrm>
          <a:prstGeom prst="rect">
            <a:avLst/>
          </a:prstGeom>
        </p:spPr>
        <p:txBody>
          <a:bodyPr wrap="square">
            <a:spAutoFit/>
          </a:bodyPr>
          <a:lstStyle/>
          <a:p>
            <a:pPr>
              <a:lnSpc>
                <a:spcPct val="115000"/>
              </a:lnSpc>
              <a:spcAft>
                <a:spcPts val="0"/>
              </a:spcAft>
            </a:pPr>
            <a:r>
              <a:rPr lang="en-US" b="1" dirty="0">
                <a:latin typeface="Script MT Bold" panose="03040602040607080904" pitchFamily="66" charset="0"/>
                <a:ea typeface="Times New Roman" panose="02020603050405020304" pitchFamily="18" charset="0"/>
                <a:cs typeface="Times New Roman" panose="02020603050405020304" pitchFamily="18" charset="0"/>
              </a:rPr>
              <a:t>Counting</a:t>
            </a:r>
            <a:endParaRPr lang="it-IT" sz="1200" dirty="0">
              <a:latin typeface="Script MT Bold" panose="03040602040607080904" pitchFamily="66" charset="0"/>
              <a:ea typeface="Times New Roman" panose="02020603050405020304" pitchFamily="18" charset="0"/>
              <a:cs typeface="Times New Roman" panose="02020603050405020304" pitchFamily="18" charset="0"/>
            </a:endParaRPr>
          </a:p>
          <a:p>
            <a:pPr>
              <a:lnSpc>
                <a:spcPct val="115000"/>
              </a:lnSpc>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The player counts the items using his fingers. Later the player learns to count starting directly from the major number</a:t>
            </a:r>
            <a:r>
              <a:rPr lang="en-US" dirty="0" smtClean="0">
                <a:latin typeface="Calibri" panose="020F0502020204030204" pitchFamily="34" charset="0"/>
                <a:ea typeface="Times New Roman" panose="02020603050405020304" pitchFamily="18" charset="0"/>
                <a:cs typeface="Times New Roman" panose="02020603050405020304" pitchFamily="18" charset="0"/>
              </a:rPr>
              <a:t>.</a:t>
            </a:r>
            <a:endParaRPr lang="it-IT" sz="12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Immagine 8"/>
          <p:cNvPicPr/>
          <p:nvPr/>
        </p:nvPicPr>
        <p:blipFill>
          <a:blip r:embed="rId3">
            <a:extLst>
              <a:ext uri="{28A0092B-C50C-407E-A947-70E740481C1C}">
                <a14:useLocalDpi xmlns:a14="http://schemas.microsoft.com/office/drawing/2010/main" val="0"/>
              </a:ext>
            </a:extLst>
          </a:blip>
          <a:srcRect/>
          <a:stretch>
            <a:fillRect/>
          </a:stretch>
        </p:blipFill>
        <p:spPr bwMode="auto">
          <a:xfrm>
            <a:off x="6300192" y="5103865"/>
            <a:ext cx="2088232" cy="1637503"/>
          </a:xfrm>
          <a:prstGeom prst="rect">
            <a:avLst/>
          </a:prstGeom>
          <a:noFill/>
          <a:ln w="9525">
            <a:noFill/>
            <a:miter lim="800000"/>
            <a:headEnd/>
            <a:tailEnd/>
          </a:ln>
        </p:spPr>
      </p:pic>
    </p:spTree>
    <p:extLst>
      <p:ext uri="{BB962C8B-B14F-4D97-AF65-F5344CB8AC3E}">
        <p14:creationId xmlns:p14="http://schemas.microsoft.com/office/powerpoint/2010/main" val="41569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899592" y="201414"/>
            <a:ext cx="7344816" cy="646331"/>
          </a:xfrm>
          <a:prstGeom prst="rect">
            <a:avLst/>
          </a:prstGeom>
          <a:noFill/>
        </p:spPr>
        <p:txBody>
          <a:bodyPr wrap="square" rtlCol="0">
            <a:spAutoFit/>
          </a:bodyPr>
          <a:lstStyle/>
          <a:p>
            <a:pPr algn="ctr"/>
            <a:r>
              <a:rPr lang="de-DE" b="1" dirty="0">
                <a:solidFill>
                  <a:schemeClr val="accent6">
                    <a:lumMod val="75000"/>
                  </a:schemeClr>
                </a:solidFill>
              </a:rPr>
              <a:t>The </a:t>
            </a:r>
            <a:r>
              <a:rPr lang="de-DE" b="1" dirty="0" err="1">
                <a:solidFill>
                  <a:schemeClr val="accent6">
                    <a:lumMod val="75000"/>
                  </a:schemeClr>
                </a:solidFill>
              </a:rPr>
              <a:t>result</a:t>
            </a:r>
            <a:r>
              <a:rPr lang="de-DE" b="1" dirty="0">
                <a:solidFill>
                  <a:schemeClr val="accent6">
                    <a:lumMod val="75000"/>
                  </a:schemeClr>
                </a:solidFill>
              </a:rPr>
              <a:t> </a:t>
            </a:r>
            <a:r>
              <a:rPr lang="de-DE" b="1" dirty="0" err="1">
                <a:solidFill>
                  <a:schemeClr val="accent6">
                    <a:lumMod val="75000"/>
                  </a:schemeClr>
                </a:solidFill>
              </a:rPr>
              <a:t>is</a:t>
            </a:r>
            <a:r>
              <a:rPr lang="de-DE" b="1" dirty="0">
                <a:solidFill>
                  <a:schemeClr val="accent6">
                    <a:lumMod val="75000"/>
                  </a:schemeClr>
                </a:solidFill>
              </a:rPr>
              <a:t>: Play Games and </a:t>
            </a:r>
            <a:r>
              <a:rPr lang="en-GB" b="1" dirty="0">
                <a:solidFill>
                  <a:schemeClr val="accent6">
                    <a:lumMod val="75000"/>
                  </a:schemeClr>
                </a:solidFill>
              </a:rPr>
              <a:t>and learn Mathematics more easily.</a:t>
            </a:r>
            <a:endParaRPr lang="de-DE" b="1" dirty="0">
              <a:solidFill>
                <a:schemeClr val="accent6">
                  <a:lumMod val="75000"/>
                </a:schemeClr>
              </a:solidFill>
            </a:endParaRPr>
          </a:p>
          <a:p>
            <a:pPr algn="ctr"/>
            <a:r>
              <a:rPr lang="de-DE" b="1" dirty="0" err="1">
                <a:solidFill>
                  <a:schemeClr val="accent6">
                    <a:lumMod val="75000"/>
                  </a:schemeClr>
                </a:solidFill>
              </a:rPr>
              <a:t>Our</a:t>
            </a:r>
            <a:r>
              <a:rPr lang="de-DE" b="1" dirty="0">
                <a:solidFill>
                  <a:schemeClr val="accent6">
                    <a:lumMod val="75000"/>
                  </a:schemeClr>
                </a:solidFill>
              </a:rPr>
              <a:t> Project-Website will </a:t>
            </a:r>
            <a:r>
              <a:rPr lang="de-DE" b="1" dirty="0" err="1">
                <a:solidFill>
                  <a:schemeClr val="accent6">
                    <a:lumMod val="75000"/>
                  </a:schemeClr>
                </a:solidFill>
              </a:rPr>
              <a:t>help</a:t>
            </a:r>
            <a:r>
              <a:rPr lang="de-DE" b="1" dirty="0">
                <a:solidFill>
                  <a:schemeClr val="accent6">
                    <a:lumMod val="75000"/>
                  </a:schemeClr>
                </a:solidFill>
              </a:rPr>
              <a:t> </a:t>
            </a:r>
            <a:r>
              <a:rPr lang="de-DE" b="1" dirty="0" err="1">
                <a:solidFill>
                  <a:schemeClr val="accent6">
                    <a:lumMod val="75000"/>
                  </a:schemeClr>
                </a:solidFill>
              </a:rPr>
              <a:t>you</a:t>
            </a:r>
            <a:r>
              <a:rPr lang="de-DE" b="1" dirty="0">
                <a:solidFill>
                  <a:schemeClr val="accent6">
                    <a:lumMod val="75000"/>
                  </a:schemeClr>
                </a:solidFill>
              </a:rPr>
              <a:t>: </a:t>
            </a:r>
            <a:r>
              <a:rPr lang="de-DE" b="1" dirty="0">
                <a:hlinkClick r:id="rId2"/>
              </a:rPr>
              <a:t>www.math-games.eu</a:t>
            </a:r>
            <a:r>
              <a:rPr lang="de-DE" b="1" dirty="0"/>
              <a:t> </a:t>
            </a:r>
            <a:endParaRPr lang="en-GB" b="1" dirty="0"/>
          </a:p>
        </p:txBody>
      </p:sp>
      <p:pic>
        <p:nvPicPr>
          <p:cNvPr id="2" name="Grafik 1"/>
          <p:cNvPicPr>
            <a:picLocks noChangeAspect="1"/>
          </p:cNvPicPr>
          <p:nvPr/>
        </p:nvPicPr>
        <p:blipFill>
          <a:blip r:embed="rId3"/>
          <a:stretch>
            <a:fillRect/>
          </a:stretch>
        </p:blipFill>
        <p:spPr>
          <a:xfrm>
            <a:off x="1560164" y="980728"/>
            <a:ext cx="6023672" cy="5662973"/>
          </a:xfrm>
          <a:prstGeom prst="rect">
            <a:avLst/>
          </a:prstGeom>
        </p:spPr>
      </p:pic>
    </p:spTree>
    <p:extLst>
      <p:ext uri="{BB962C8B-B14F-4D97-AF65-F5344CB8AC3E}">
        <p14:creationId xmlns:p14="http://schemas.microsoft.com/office/powerpoint/2010/main" val="36606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1102</TotalTime>
  <Words>751</Words>
  <Application>Microsoft Office PowerPoint</Application>
  <PresentationFormat>Presentazione su schermo (4:3)</PresentationFormat>
  <Paragraphs>52</Paragraphs>
  <Slides>8</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vt:i4>
      </vt:variant>
    </vt:vector>
  </HeadingPairs>
  <TitlesOfParts>
    <vt:vector size="13" baseType="lpstr">
      <vt:lpstr>Arial</vt:lpstr>
      <vt:lpstr>Calibri</vt:lpstr>
      <vt:lpstr>Script MT Bold</vt:lpstr>
      <vt:lpstr>Times New Roman</vt:lpstr>
      <vt:lpstr>Larissa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7.3 Steal the Pile (Card Game)    </vt:lpstr>
      <vt:lpstr>Presentazione standard di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MathGAMES –  Numeracy Learning Guidebook Example</dc:title>
  <dc:creator>Roland</dc:creator>
  <cp:lastModifiedBy>User-Pc</cp:lastModifiedBy>
  <cp:revision>117</cp:revision>
  <dcterms:created xsi:type="dcterms:W3CDTF">2015-10-21T14:12:34Z</dcterms:created>
  <dcterms:modified xsi:type="dcterms:W3CDTF">2017-06-29T10:44:26Z</dcterms:modified>
</cp:coreProperties>
</file>